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1"/>
  </p:sldMasterIdLst>
  <p:sldIdLst>
    <p:sldId id="256" r:id="rId2"/>
    <p:sldId id="257" r:id="rId3"/>
    <p:sldId id="328" r:id="rId4"/>
    <p:sldId id="338" r:id="rId5"/>
    <p:sldId id="331" r:id="rId6"/>
    <p:sldId id="329" r:id="rId7"/>
    <p:sldId id="330" r:id="rId8"/>
    <p:sldId id="332" r:id="rId9"/>
    <p:sldId id="333" r:id="rId10"/>
    <p:sldId id="334" r:id="rId11"/>
    <p:sldId id="335" r:id="rId12"/>
    <p:sldId id="336" r:id="rId13"/>
    <p:sldId id="337" r:id="rId14"/>
    <p:sldId id="258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9" r:id="rId44"/>
    <p:sldId id="288" r:id="rId45"/>
    <p:sldId id="25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1" r:id="rId67"/>
    <p:sldId id="312" r:id="rId68"/>
    <p:sldId id="313" r:id="rId69"/>
    <p:sldId id="314" r:id="rId70"/>
    <p:sldId id="315" r:id="rId71"/>
    <p:sldId id="310" r:id="rId72"/>
    <p:sldId id="316" r:id="rId73"/>
    <p:sldId id="317" r:id="rId74"/>
    <p:sldId id="319" r:id="rId75"/>
    <p:sldId id="318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4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AAD347D-5ACD-4C99-B74B-A9C85AD731AF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09A250-FF31-4206-8172-F9D3106AACB1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09A250-FF31-4206-8172-F9D3106AACB1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09A250-FF31-4206-8172-F9D3106AACB1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96027F-7875-4030-9381-8BD8C4F21935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96027F-7875-4030-9381-8BD8C4F21935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96027F-7875-4030-9381-8BD8C4F21935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09A250-FF31-4206-8172-F9D3106AACB1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09A250-FF31-4206-8172-F9D3106AACB1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4509A250-FF31-4206-8172-F9D3106AACB1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509A250-FF31-4206-8172-F9D3106AACB1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AAD347D-5ACD-4C99-B74B-A9C85AD731AF}" type="datetimeFigureOut">
              <a:rPr lang="en-US" smtClean="0"/>
              <a:pPr/>
              <a:t>12/14/2019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Un-Supervised </a:t>
            </a:r>
            <a:r>
              <a:rPr lang="en-IN" dirty="0" smtClean="0"/>
              <a:t>ML :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 smtClean="0"/>
              <a:t>~ Pankaj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0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263" y="1201784"/>
            <a:ext cx="9195025" cy="381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93685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0984" y="1031966"/>
            <a:ext cx="7281580" cy="405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0905" y="992778"/>
            <a:ext cx="8519795" cy="405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8560" y="953588"/>
            <a:ext cx="9632735" cy="478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319212"/>
            <a:ext cx="61055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42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At Start we had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381125"/>
            <a:ext cx="101917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014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In the End, we got: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383848"/>
            <a:ext cx="73818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212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Suppose we choose 3 cluster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1343707"/>
            <a:ext cx="70770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47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If we follow the step and choose the centroid as below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271587"/>
            <a:ext cx="75057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710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390650"/>
            <a:ext cx="73723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602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w Cen MT (Body)"/>
              </a:rPr>
              <a:t>Clustering is similar to classification, but the basis is different. </a:t>
            </a:r>
            <a:endParaRPr lang="en-US" sz="2000" dirty="0" smtClean="0">
              <a:latin typeface="Tw Cen MT (Body)"/>
            </a:endParaRPr>
          </a:p>
          <a:p>
            <a:endParaRPr lang="en-US" sz="2000" dirty="0">
              <a:latin typeface="Tw Cen MT (Body)"/>
            </a:endParaRPr>
          </a:p>
          <a:p>
            <a:r>
              <a:rPr lang="en-US" sz="2000" dirty="0" smtClean="0">
                <a:latin typeface="Tw Cen MT (Body)"/>
              </a:rPr>
              <a:t>In</a:t>
            </a:r>
            <a:r>
              <a:rPr lang="en-US" sz="2000" dirty="0">
                <a:latin typeface="Tw Cen MT (Body)"/>
              </a:rPr>
              <a:t> Clustering you don’t know what you are looking for, and you are trying to identify some segments or clusters in your data. </a:t>
            </a:r>
            <a:endParaRPr lang="en-US" sz="2000" dirty="0" smtClean="0">
              <a:latin typeface="Tw Cen MT (Body)"/>
            </a:endParaRPr>
          </a:p>
          <a:p>
            <a:endParaRPr lang="en-US" sz="2000" dirty="0">
              <a:latin typeface="Tw Cen MT (Body)"/>
            </a:endParaRPr>
          </a:p>
          <a:p>
            <a:r>
              <a:rPr lang="en-US" sz="2000" dirty="0" smtClean="0">
                <a:latin typeface="Tw Cen MT (Body)"/>
              </a:rPr>
              <a:t>When </a:t>
            </a:r>
            <a:r>
              <a:rPr lang="en-US" sz="2000" dirty="0">
                <a:latin typeface="Tw Cen MT (Body)"/>
              </a:rPr>
              <a:t>you use clustering algorithms on your dataset, unexpected things can suddenly pop up like structures, clusters and groupings you would have never thought of otherwise</a:t>
            </a:r>
            <a:r>
              <a:rPr lang="en-US" sz="2000" dirty="0" smtClean="0">
                <a:latin typeface="Tw Cen MT (Body)"/>
              </a:rPr>
              <a:t>.</a:t>
            </a:r>
          </a:p>
          <a:p>
            <a:endParaRPr lang="en-US" sz="2000" dirty="0">
              <a:latin typeface="Tw Cen MT (Body)"/>
            </a:endParaRPr>
          </a:p>
          <a:p>
            <a:r>
              <a:rPr lang="en-US" sz="2000" dirty="0">
                <a:latin typeface="Tw Cen MT (Body)"/>
              </a:rPr>
              <a:t>In this part, you will understand and learn how to implement the following Machine Learning Clustering models</a:t>
            </a:r>
            <a:r>
              <a:rPr lang="en-US" sz="2000" dirty="0" smtClean="0">
                <a:latin typeface="Tw Cen MT (Body)"/>
              </a:rPr>
              <a:t>:</a:t>
            </a:r>
          </a:p>
          <a:p>
            <a:endParaRPr lang="en-US" sz="2000" dirty="0">
              <a:latin typeface="Tw Cen MT (Body)"/>
            </a:endParaRPr>
          </a:p>
          <a:p>
            <a:pPr lvl="1">
              <a:buFont typeface="+mj-lt"/>
              <a:buAutoNum type="arabicPeriod"/>
            </a:pPr>
            <a:r>
              <a:rPr lang="en-US" sz="2000" dirty="0">
                <a:latin typeface="Tw Cen MT (Body)"/>
              </a:rPr>
              <a:t>K-Means Clustering</a:t>
            </a:r>
          </a:p>
          <a:p>
            <a:pPr lvl="1">
              <a:buFont typeface="+mj-lt"/>
              <a:buAutoNum type="arabicPeriod"/>
            </a:pPr>
            <a:r>
              <a:rPr lang="en-US" sz="2000" dirty="0">
                <a:latin typeface="Tw Cen MT (Body)"/>
              </a:rPr>
              <a:t>Hierarchical Clustering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Explanation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7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What wil</a:t>
            </a:r>
            <a:r>
              <a:rPr lang="en-IN" sz="2000" dirty="0" smtClean="0">
                <a:latin typeface="Tw Cen MT (Body)"/>
              </a:rPr>
              <a:t>l happen if we choose centroid at different location ?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81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166812"/>
            <a:ext cx="98583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41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w Cen MT (Body)"/>
              </a:rPr>
              <a:t>g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681162"/>
            <a:ext cx="67437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54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85875"/>
            <a:ext cx="100584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3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357312"/>
            <a:ext cx="99345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2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314450"/>
            <a:ext cx="96964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72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400175"/>
            <a:ext cx="82962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97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Re-Draw the new line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466170"/>
            <a:ext cx="78962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87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128712"/>
            <a:ext cx="81819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806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In the start ….. This is what we concluded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414462"/>
            <a:ext cx="75247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99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58930"/>
          <a:stretch>
            <a:fillRect/>
          </a:stretch>
        </p:blipFill>
        <p:spPr bwMode="auto">
          <a:xfrm>
            <a:off x="3935722" y="1319349"/>
            <a:ext cx="3823616" cy="351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This is what we got due to selecting of the centroid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437595"/>
            <a:ext cx="66389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630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Solution is …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Random Initialization 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2047875"/>
            <a:ext cx="88677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22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32853" y="1426096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60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Sample </a:t>
            </a:r>
            <a:r>
              <a:rPr lang="en-IN" sz="2000" b="0" i="0" dirty="0" smtClean="0">
                <a:effectLst/>
                <a:latin typeface="Tw Cen MT (Body)"/>
              </a:rPr>
              <a:t>Scatter Plot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585912"/>
            <a:ext cx="68389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0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We choose 3 cluster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452562"/>
            <a:ext cx="73818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45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The metrics which help us to determine are called – </a:t>
            </a:r>
          </a:p>
          <a:p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  <a:latin typeface="Tw Cen MT (Body)"/>
              </a:rPr>
              <a:t>WCSS</a:t>
            </a:r>
            <a:r>
              <a:rPr lang="en-IN" sz="2000" dirty="0" smtClean="0">
                <a:latin typeface="Tw Cen MT (Body)"/>
              </a:rPr>
              <a:t>: </a:t>
            </a:r>
            <a:r>
              <a:rPr lang="en-US" dirty="0"/>
              <a:t>Within-Cluster-Sum-of-Squares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0" y="2661557"/>
            <a:ext cx="10769654" cy="141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653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228725"/>
            <a:ext cx="100488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49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sp>
        <p:nvSpPr>
          <p:cNvPr id="2" name="Flowchart: Punched Tape 1"/>
          <p:cNvSpPr/>
          <p:nvPr/>
        </p:nvSpPr>
        <p:spPr>
          <a:xfrm>
            <a:off x="2514600" y="2498271"/>
            <a:ext cx="6825343" cy="279218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/>
              <a:t>Lets Rewind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6058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Cluster : 1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382488"/>
            <a:ext cx="79914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30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Cluster : 2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341666"/>
            <a:ext cx="72294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58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384" y="1410789"/>
            <a:ext cx="9310016" cy="351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Cluster : 3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424671"/>
            <a:ext cx="100488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99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How many cluster we can created?</a:t>
            </a:r>
          </a:p>
          <a:p>
            <a:endParaRPr lang="en-IN" sz="2000" b="0" i="0" dirty="0">
              <a:effectLst/>
              <a:latin typeface="Tw Cen MT (Body)"/>
            </a:endParaRPr>
          </a:p>
          <a:p>
            <a:endParaRPr lang="en-IN" sz="2000" dirty="0" smtClean="0">
              <a:latin typeface="Tw Cen MT (Body)"/>
            </a:endParaRPr>
          </a:p>
          <a:p>
            <a:r>
              <a:rPr lang="en-IN" sz="2000" dirty="0" smtClean="0">
                <a:latin typeface="Tw Cen MT (Body)"/>
              </a:rPr>
              <a:t>Total number of cluster we can create will be equivalent to total number of point we have in our database.</a:t>
            </a:r>
          </a:p>
          <a:p>
            <a:endParaRPr lang="en-IN" sz="2000" b="0" i="0" dirty="0">
              <a:effectLst/>
              <a:latin typeface="Tw Cen MT (Body)"/>
            </a:endParaRPr>
          </a:p>
          <a:p>
            <a:r>
              <a:rPr lang="en-IN" sz="2000" dirty="0" smtClean="0">
                <a:latin typeface="Tw Cen MT (Body)"/>
              </a:rPr>
              <a:t>What will be the WSCC in this case?</a:t>
            </a:r>
          </a:p>
          <a:p>
            <a:endParaRPr lang="en-IN" sz="2000" b="0" i="0" dirty="0">
              <a:effectLst/>
              <a:latin typeface="Tw Cen MT (Body)"/>
            </a:endParaRPr>
          </a:p>
          <a:p>
            <a:r>
              <a:rPr lang="en-IN" sz="2000" dirty="0" smtClean="0">
                <a:latin typeface="Tw Cen MT (Body)"/>
              </a:rPr>
              <a:t>The Answer is – ‘ </a:t>
            </a:r>
            <a:r>
              <a:rPr lang="en-IN" sz="2000" dirty="0" smtClean="0">
                <a:solidFill>
                  <a:schemeClr val="bg1"/>
                </a:solidFill>
                <a:latin typeface="Tw Cen MT (Body)"/>
              </a:rPr>
              <a:t>0</a:t>
            </a:r>
            <a:r>
              <a:rPr lang="en-IN" sz="2000" dirty="0" smtClean="0">
                <a:latin typeface="Tw Cen MT (Body)"/>
              </a:rPr>
              <a:t>’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74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If we do a plotting this is how it will look like: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26711"/>
            <a:ext cx="79248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56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This chart is known as elbow method and it helps us to determine the optimal number of cluster.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26711"/>
            <a:ext cx="7924800" cy="4200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24" y="2707821"/>
            <a:ext cx="32289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330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– Choosing the right # of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65" y="1133474"/>
            <a:ext cx="9354035" cy="52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398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19790" y="2222930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Hierarchical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811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This is the result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392691"/>
            <a:ext cx="101917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93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There are 2 types of Hierarchical Clustering: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511754"/>
            <a:ext cx="71532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08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We will focus on Agglomerative Approach i.e. bottom up approach.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452562"/>
            <a:ext cx="8172450" cy="3952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7431" y="5610946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Divisive Approach is the opposite i.e. Top Down approach.</a:t>
            </a:r>
            <a:endParaRPr lang="en-US" sz="2000" b="0" i="0" dirty="0">
              <a:effectLst/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70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Step wise: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63" y="1463446"/>
            <a:ext cx="8420100" cy="600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139710"/>
            <a:ext cx="9315450" cy="1076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438" y="3333754"/>
            <a:ext cx="920115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985" y="4535264"/>
            <a:ext cx="5553075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005" y="5414959"/>
            <a:ext cx="1343025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27" y="4005947"/>
            <a:ext cx="5524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44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166812"/>
            <a:ext cx="9858375" cy="452437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341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195387"/>
            <a:ext cx="100393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77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Euclidean Distance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532851"/>
            <a:ext cx="7324725" cy="4543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Closeness is measured by using Distance Formulae : example – Euclidean Distance</a:t>
            </a:r>
            <a:endParaRPr lang="en-US" sz="2000" b="0" i="0" dirty="0">
              <a:effectLst/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97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How to measure distance between 2 clusters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513795"/>
            <a:ext cx="93535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19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Distance can be measured by using following Options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734909"/>
            <a:ext cx="50863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0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Option 1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543050"/>
            <a:ext cx="98107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86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Option 2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433512"/>
            <a:ext cx="93630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73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Option 3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585912"/>
            <a:ext cx="91630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96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Option 4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747837"/>
            <a:ext cx="93630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40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Let’s Start step by step approach :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514475"/>
            <a:ext cx="72580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81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STEP 1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514475"/>
            <a:ext cx="93916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38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775" y="953589"/>
            <a:ext cx="7314625" cy="402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STEP 2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14475"/>
            <a:ext cx="88392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147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STEP 3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71612"/>
            <a:ext cx="80772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72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STEP 4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438275"/>
            <a:ext cx="7639050" cy="3981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2486" y="3380014"/>
            <a:ext cx="522514" cy="52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90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STEP 4 - Repeat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476375"/>
            <a:ext cx="6953250" cy="3905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10642" y="4408714"/>
            <a:ext cx="424543" cy="31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96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STEP 4 - Repeat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1567546"/>
            <a:ext cx="68008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4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500" dirty="0" smtClean="0">
                <a:solidFill>
                  <a:schemeClr val="accent6">
                    <a:lumMod val="50000"/>
                  </a:schemeClr>
                </a:solidFill>
                <a:latin typeface="Tw Cen MT (Body)"/>
              </a:rPr>
              <a:t>How hierarchical clustering works.</a:t>
            </a:r>
          </a:p>
          <a:p>
            <a:endParaRPr lang="en-IN" sz="2000" b="0" i="0" dirty="0">
              <a:effectLst/>
              <a:latin typeface="Tw Cen MT (Body)"/>
            </a:endParaRPr>
          </a:p>
          <a:p>
            <a:endParaRPr lang="en-IN" sz="2000" dirty="0" smtClean="0">
              <a:latin typeface="Tw Cen MT (Body)"/>
            </a:endParaRPr>
          </a:p>
          <a:p>
            <a:r>
              <a:rPr lang="en-IN" sz="2000" b="0" i="0" dirty="0" smtClean="0">
                <a:effectLst/>
                <a:latin typeface="Tw Cen MT (Body)"/>
              </a:rPr>
              <a:t>Hierarchical Clustering remember this step in Memory and it uses it to create a </a:t>
            </a:r>
            <a:r>
              <a:rPr lang="en-IN" sz="2000" b="1" i="0" dirty="0" err="1" smtClean="0">
                <a:effectLst/>
                <a:latin typeface="Tw Cen MT (Body)"/>
              </a:rPr>
              <a:t>Dendogram</a:t>
            </a:r>
            <a:r>
              <a:rPr lang="en-IN" sz="2000" b="1" i="0" dirty="0" smtClean="0">
                <a:effectLst/>
                <a:latin typeface="Tw Cen MT (Body)"/>
              </a:rPr>
              <a:t>.</a:t>
            </a:r>
          </a:p>
          <a:p>
            <a:endParaRPr lang="en-IN" sz="2000" b="1" dirty="0">
              <a:latin typeface="Tw Cen MT (Body)"/>
            </a:endParaRPr>
          </a:p>
          <a:p>
            <a:endParaRPr lang="en-IN" sz="2000" b="1" i="0" dirty="0" smtClean="0">
              <a:effectLst/>
              <a:latin typeface="Tw Cen MT (Body)"/>
            </a:endParaRPr>
          </a:p>
          <a:p>
            <a:r>
              <a:rPr lang="en-IN" sz="2000" b="1" dirty="0" smtClean="0">
                <a:latin typeface="Tw Cen MT (Body)"/>
              </a:rPr>
              <a:t>How it is created?</a:t>
            </a:r>
            <a:endParaRPr lang="en-US" sz="2000" b="1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59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837556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w Cen MT (Body)"/>
              </a:rPr>
              <a:t>g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458007"/>
            <a:ext cx="10658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82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357312"/>
            <a:ext cx="106775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294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w Cen MT (Body)"/>
              </a:rPr>
              <a:t>g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362075"/>
            <a:ext cx="106775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41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w Cen MT (Body)"/>
              </a:rPr>
              <a:t>g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545775"/>
            <a:ext cx="10687050" cy="4191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7431" y="5870069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This distance between 2 point is the actual dis-similarity between the 2 point.</a:t>
            </a:r>
            <a:endParaRPr lang="en-US" sz="2000" b="0" i="0" dirty="0">
              <a:effectLst/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36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236" y="1018903"/>
            <a:ext cx="10599640" cy="4232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w Cen MT (Body)"/>
              </a:rPr>
              <a:t>g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411062"/>
            <a:ext cx="105632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69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w Cen MT (Body)"/>
              </a:rPr>
              <a:t>g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536249"/>
            <a:ext cx="10601325" cy="4210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49886" y="5391735"/>
            <a:ext cx="522514" cy="52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11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w Cen MT (Body)"/>
              </a:rPr>
              <a:t>g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450524"/>
            <a:ext cx="105441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55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w Cen MT (Body)"/>
              </a:rPr>
              <a:t>g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477740"/>
            <a:ext cx="105441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56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How the optimal clustering is determined ?</a:t>
            </a:r>
          </a:p>
          <a:p>
            <a:endParaRPr lang="en-IN" sz="2000" dirty="0">
              <a:latin typeface="Tw Cen MT (Body)"/>
            </a:endParaRPr>
          </a:p>
          <a:p>
            <a:r>
              <a:rPr lang="en-IN" sz="2000" b="0" i="0" dirty="0" smtClean="0">
                <a:effectLst/>
                <a:latin typeface="Tw Cen MT (Body)"/>
              </a:rPr>
              <a:t>Hierarchical Clustering creates a threshold line in </a:t>
            </a:r>
            <a:r>
              <a:rPr lang="en-IN" sz="2000" b="0" i="0" dirty="0" err="1" smtClean="0">
                <a:effectLst/>
                <a:latin typeface="Tw Cen MT (Body)"/>
              </a:rPr>
              <a:t>Dendrograms</a:t>
            </a:r>
            <a:r>
              <a:rPr lang="en-IN" sz="2000" dirty="0" smtClean="0">
                <a:latin typeface="Tw Cen MT (Body)"/>
              </a:rPr>
              <a:t>,</a:t>
            </a:r>
            <a:r>
              <a:rPr lang="en-IN" sz="2000" b="0" i="0" dirty="0" smtClean="0">
                <a:effectLst/>
                <a:latin typeface="Tw Cen MT (Body)"/>
              </a:rPr>
              <a:t> which determines the number of cluster.</a:t>
            </a:r>
          </a:p>
          <a:p>
            <a:endParaRPr lang="en-IN" sz="2000" dirty="0">
              <a:latin typeface="Tw Cen MT (Body)"/>
            </a:endParaRPr>
          </a:p>
          <a:p>
            <a:endParaRPr lang="en-IN" sz="2000" b="0" i="0" dirty="0" smtClean="0">
              <a:effectLst/>
              <a:latin typeface="Tw Cen MT (Body)"/>
            </a:endParaRPr>
          </a:p>
          <a:p>
            <a:r>
              <a:rPr lang="en-IN" sz="2000" dirty="0" smtClean="0">
                <a:latin typeface="Tw Cen MT (Body)"/>
              </a:rPr>
              <a:t>Let’s understand that…..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1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Dendrogram with 2 cluster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419225"/>
            <a:ext cx="106775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09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Dendrogram with 4 cluster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490662"/>
            <a:ext cx="106584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88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Dendrogram with </a:t>
            </a:r>
            <a:r>
              <a:rPr lang="en-IN" sz="2000" dirty="0">
                <a:latin typeface="Tw Cen MT (Body)"/>
              </a:rPr>
              <a:t>6</a:t>
            </a:r>
            <a:r>
              <a:rPr lang="en-IN" sz="2000" b="0" i="0" dirty="0" smtClean="0">
                <a:effectLst/>
                <a:latin typeface="Tw Cen MT (Body)"/>
              </a:rPr>
              <a:t> cluster</a:t>
            </a:r>
            <a:endParaRPr lang="en-US" sz="2000" b="0" i="0" dirty="0" smtClean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447800"/>
            <a:ext cx="106775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07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What Hierarchical Clustering does is.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2000" dirty="0">
              <a:latin typeface="Tw Cen MT (Body)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 smtClean="0">
                <a:latin typeface="Tw Cen MT (Body)"/>
              </a:rPr>
              <a:t>It looks at the vertical line which has largest distance.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000" dirty="0" smtClean="0">
                <a:latin typeface="Tw Cen MT (Body)"/>
              </a:rPr>
              <a:t>But, that line does not get cut by the horizontal line.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21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The Largest Distance vertical line, not getting cut by any horizontal line.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33512"/>
            <a:ext cx="10668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577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1" y="1214846"/>
            <a:ext cx="9631401" cy="380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</a:t>
            </a:r>
            <a:r>
              <a:rPr lang="en-IN" dirty="0" smtClean="0"/>
              <a:t>Clustering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Optimal # of cluster is 2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423987"/>
            <a:ext cx="106870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76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Test – Guess the cluster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470549"/>
            <a:ext cx="106775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07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dirty="0" smtClean="0">
                <a:effectLst/>
                <a:latin typeface="Tw Cen MT (Body)"/>
              </a:rPr>
              <a:t>Answer is 3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Agglomerative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423987"/>
            <a:ext cx="106489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080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7431" y="968188"/>
            <a:ext cx="100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w Cen MT (Body)"/>
              </a:rPr>
              <a:t>Pros and Cons</a:t>
            </a:r>
            <a:endParaRPr lang="en-US" sz="2000" b="0" i="0" dirty="0">
              <a:effectLst/>
              <a:latin typeface="Tw Cen MT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v/s Hierarchical Clustering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481137"/>
            <a:ext cx="90106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356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0302" y="1489166"/>
            <a:ext cx="8709998" cy="353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80622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K-Means Clustering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243</TotalTime>
  <Words>755</Words>
  <Application>Microsoft Office PowerPoint</Application>
  <PresentationFormat>Custom</PresentationFormat>
  <Paragraphs>173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Concourse</vt:lpstr>
      <vt:lpstr>Un-Supervised ML : CLUSTERING</vt:lpstr>
      <vt:lpstr>Explanation …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Slide 13</vt:lpstr>
      <vt:lpstr>K-Means Clustering</vt:lpstr>
      <vt:lpstr>K-Means Clustering</vt:lpstr>
      <vt:lpstr>K-Means Clustering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Random Initialization Trap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K-Means – Choosing the right # of clusters</vt:lpstr>
      <vt:lpstr>Hierarchical Clustering</vt:lpstr>
      <vt:lpstr>Hierarchical Clustering</vt:lpstr>
      <vt:lpstr>Hierarchical Clustering</vt:lpstr>
      <vt:lpstr>Hierarchical Clustering</vt:lpstr>
      <vt:lpstr>Agglomerative Hierarchical Clustering</vt:lpstr>
      <vt:lpstr>Agglomerative Hierarchical Clustering</vt:lpstr>
      <vt:lpstr>Euclidean Distance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Agglomerative Hierarchical Clustering</vt:lpstr>
      <vt:lpstr>K-Means v/s Hierarchical Clustering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Kumar Vishwakarma</dc:creator>
  <cp:lastModifiedBy>Sony</cp:lastModifiedBy>
  <cp:revision>45</cp:revision>
  <dcterms:created xsi:type="dcterms:W3CDTF">2019-12-09T07:39:07Z</dcterms:created>
  <dcterms:modified xsi:type="dcterms:W3CDTF">2019-12-14T00:59:01Z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TECHMAHINDRA\PV00616389</vt:lpwstr>
  </property>
  <property fmtid="{D5CDD505-2E9C-101B-9397-08002B2CF9AE}" pid="4" name="DLPManualFileClassificationLastModificationDate">
    <vt:lpwstr>1575877249</vt:lpwstr>
  </property>
  <property fmtid="{D5CDD505-2E9C-101B-9397-08002B2CF9AE}" pid="5" name="DLPManualFileClassificationVersion">
    <vt:lpwstr>11.1.0.61</vt:lpwstr>
  </property>
</Properties>
</file>